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tags/tag19.xml" ContentType="application/vnd.openxmlformats-officedocument.presentationml.tags+xml"/>
  <Override PartName="/ppt/notesSlides/notesSlide34.xml" ContentType="application/vnd.openxmlformats-officedocument.presentationml.notesSlide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ppt/tags/tag2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3" r:id="rId2"/>
    <p:sldId id="258" r:id="rId3"/>
    <p:sldId id="300" r:id="rId4"/>
    <p:sldId id="277" r:id="rId5"/>
    <p:sldId id="301" r:id="rId6"/>
    <p:sldId id="256" r:id="rId7"/>
    <p:sldId id="259" r:id="rId8"/>
    <p:sldId id="302" r:id="rId9"/>
    <p:sldId id="266" r:id="rId10"/>
    <p:sldId id="304" r:id="rId11"/>
    <p:sldId id="303" r:id="rId12"/>
    <p:sldId id="298" r:id="rId13"/>
    <p:sldId id="306" r:id="rId14"/>
    <p:sldId id="307" r:id="rId15"/>
    <p:sldId id="309" r:id="rId16"/>
    <p:sldId id="310" r:id="rId17"/>
    <p:sldId id="311" r:id="rId18"/>
    <p:sldId id="305" r:id="rId19"/>
    <p:sldId id="312" r:id="rId20"/>
    <p:sldId id="313" r:id="rId21"/>
    <p:sldId id="314" r:id="rId22"/>
    <p:sldId id="315" r:id="rId23"/>
    <p:sldId id="317" r:id="rId24"/>
    <p:sldId id="316" r:id="rId25"/>
    <p:sldId id="297" r:id="rId26"/>
    <p:sldId id="318" r:id="rId27"/>
    <p:sldId id="290" r:id="rId28"/>
    <p:sldId id="293" r:id="rId29"/>
    <p:sldId id="320" r:id="rId30"/>
    <p:sldId id="322" r:id="rId31"/>
    <p:sldId id="265" r:id="rId32"/>
    <p:sldId id="319" r:id="rId33"/>
    <p:sldId id="323" r:id="rId34"/>
    <p:sldId id="325" r:id="rId35"/>
    <p:sldId id="327" r:id="rId36"/>
    <p:sldId id="328" r:id="rId37"/>
    <p:sldId id="283" r:id="rId38"/>
    <p:sldId id="286" r:id="rId3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E75B6"/>
    <a:srgbClr val="CD8D0D"/>
    <a:srgbClr val="843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 autoAdjust="0"/>
    <p:restoredTop sz="94349" autoAdjust="0"/>
  </p:normalViewPr>
  <p:slideViewPr>
    <p:cSldViewPr snapToGrid="0" showGuides="1">
      <p:cViewPr varScale="1">
        <p:scale>
          <a:sx n="67" d="100"/>
          <a:sy n="67" d="100"/>
        </p:scale>
        <p:origin x="67" y="403"/>
      </p:cViewPr>
      <p:guideLst>
        <p:guide orient="horz" pos="4133"/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7841C-616C-41E3-9D71-5272AD848B24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38E39-8CD4-4D37-9B5E-6B24CD105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1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20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5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90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16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33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06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64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0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40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23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16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3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41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45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57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51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44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41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58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52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7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53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1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38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38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12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746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39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63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25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8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6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1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5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6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97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E39-8CD4-4D37-9B5E-6B24CD1053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3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ED14-B98B-40AC-BC83-C15E435BE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E921B-DC35-4CBA-BBFC-E8446CA93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0FEE-D856-46B6-A84A-58398BB2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7AC22-3262-4919-B4E2-571DD871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C7BE5-116F-4206-91A0-90DAC2AC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57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4AC2-462D-4435-8952-2CA40A5A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6AF01-E01D-4364-90FD-B3F876DCA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ACFE9-8936-4957-A0C9-80973449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A9E81-B937-40C8-8C80-E8331BF6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A08AF-18A3-4A8F-90CC-15D2E4FD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23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1AB75-D6E6-4C7E-B8DA-2A7A36DEF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D56E3-3960-4FDD-AA4A-4BD9F3A39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7E06-7FB1-47D6-ACA2-150E2758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908B3-CEF5-40D5-874A-C00A53F6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12E60-E674-4C1F-8FB0-543CFD18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3172-36C6-42B5-AA2F-32ABE072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6CCFC-D48A-4986-B2D2-EE3BF3EA8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DCC06-DDD4-41A1-8739-ACA8A649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014B2-6F70-4B28-B720-0BC70146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3D60-F54C-42FC-8D12-837A31BD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88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28CC-17FC-4302-AB5C-0D1473EB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C2056-66F2-48C5-8555-29E8DFD93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4298D-9EF1-42C4-ABA5-47321BA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E85AA-AB14-4A3A-9491-8620E9DA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6FEEF-A484-4581-A0BF-9F3A3AED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24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A5BE-C108-47D8-91F0-1F62FCD4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9AFFE-226A-4E18-BC67-F77D078AF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F606D-D5BC-416C-9AA3-23B84DEED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FADBF-88DD-4C0D-AB3C-AD072807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48182-A6A9-458F-9404-70967420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0F497-10F7-4708-952E-4161CD82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49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B961-6590-4A96-A068-A8B4EA59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7C617-88AB-4F56-B737-1F95F19CA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18BDF-A605-4B2A-8F36-421B8441E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5AE6E-C577-47C3-BD46-DFADE3B11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FA5B5D-F3D3-468F-9848-5C9AADC55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22B62-08D6-461C-AC58-9D9D2889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B4555E-559F-44D6-B758-83D73242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EA447-28F7-483D-8222-3DAF843C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59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0D26-B229-4963-829C-96AF400B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CF5E7-23CC-484C-A51E-4CA1CD25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2481C-1ABB-495A-BEB1-CC150D0D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B1422-C0A9-4A8D-9861-A7BF0B69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05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9806D-B267-4D40-BF1A-84E61BC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07A3E-29D7-4379-B93F-F1F03826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D1379-CBDE-4342-9F9D-99A4C4E7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45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DD8E-5D4A-400F-881C-5B86FC79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9E82-4C6A-453B-9C2B-5B4E30C83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0A610-34AD-4A52-93AE-5F0BD0117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B4078-C3B5-4975-ADE3-DA3E0D6D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B14E5-0A8E-41C5-88CC-6BA717D0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54F80-FD70-4783-B834-12E06999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76A-E4AA-4164-AACD-1BB9C775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EB557-DACC-4066-9615-FB1336CD8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08C41-AEDC-4036-A11D-D18A072A6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4433C-0756-4392-AD85-3C022E30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6E11B-379E-4759-93B8-C19C80A1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5B743-C2F7-41C7-8E95-67A54DE1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45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5DA4E-5B46-4D1F-AFB9-17001AE3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27122-4630-4A4D-A197-01D51260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E930C-FB2E-44E9-9D4C-4B64F622C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A145-DAA8-4B90-BFD2-6045B0BFC399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6EA4-AABB-4B56-8BA7-699AA00A2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7B3-CF24-4CED-81FC-C781D36AD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99FF-B5B4-4101-BC2F-7927914C2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08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EE564B8-A71F-4B32-B035-EBEBD7A3660D}"/>
              </a:ext>
            </a:extLst>
          </p:cNvPr>
          <p:cNvSpPr txBox="1"/>
          <p:nvPr/>
        </p:nvSpPr>
        <p:spPr>
          <a:xfrm>
            <a:off x="1324327" y="1493725"/>
            <a:ext cx="4512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Videos Converts And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FAAF3F-1082-4D9E-B191-4E2C039157CD}"/>
              </a:ext>
            </a:extLst>
          </p:cNvPr>
          <p:cNvSpPr txBox="1"/>
          <p:nvPr/>
        </p:nvSpPr>
        <p:spPr>
          <a:xfrm>
            <a:off x="1374021" y="2070478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Converts really Mad!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10" y="1789742"/>
            <a:ext cx="3913345" cy="3772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62" y="3036508"/>
            <a:ext cx="2372440" cy="14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B3736C-4AF5-4CAF-8C4F-7E291E8F1F13}"/>
              </a:ext>
            </a:extLst>
          </p:cNvPr>
          <p:cNvSpPr txBox="1"/>
          <p:nvPr/>
        </p:nvSpPr>
        <p:spPr>
          <a:xfrm>
            <a:off x="1281918" y="3536300"/>
            <a:ext cx="4229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service in action</a:t>
            </a:r>
            <a:endParaRPr lang="id-ID" sz="28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D02BCE2-99AE-4D13-B0BB-124E9BF323F3}"/>
              </a:ext>
            </a:extLst>
          </p:cNvPr>
          <p:cNvSpPr/>
          <p:nvPr/>
        </p:nvSpPr>
        <p:spPr>
          <a:xfrm>
            <a:off x="0" y="-63501"/>
            <a:ext cx="12192000" cy="3735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A312E1-9E31-4D5E-9668-F7E6CCD07D5F}"/>
              </a:ext>
            </a:extLst>
          </p:cNvPr>
          <p:cNvGrpSpPr/>
          <p:nvPr/>
        </p:nvGrpSpPr>
        <p:grpSpPr>
          <a:xfrm>
            <a:off x="799414" y="3066788"/>
            <a:ext cx="5194050" cy="1261513"/>
            <a:chOff x="3456946" y="2780801"/>
            <a:chExt cx="5194050" cy="12615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345398-CD3F-40A2-AD88-62E113617938}"/>
                </a:ext>
              </a:extLst>
            </p:cNvPr>
            <p:cNvSpPr txBox="1"/>
            <p:nvPr/>
          </p:nvSpPr>
          <p:spPr>
            <a:xfrm>
              <a:off x="3960290" y="3334428"/>
              <a:ext cx="41873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" panose="020B0504030602030204"/>
                </a:rPr>
                <a:t>wants to see your</a:t>
              </a:r>
              <a:endParaRPr lang="id-ID" sz="2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4BC96-9DED-4491-AB23-D29A350568AF}"/>
                </a:ext>
              </a:extLst>
            </p:cNvPr>
            <p:cNvSpPr txBox="1"/>
            <p:nvPr/>
          </p:nvSpPr>
          <p:spPr>
            <a:xfrm>
              <a:off x="3456946" y="2780801"/>
              <a:ext cx="5194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" panose="020B0504030602030204"/>
                </a:rPr>
                <a:t>The modern customer</a:t>
              </a:r>
              <a:endParaRPr lang="id-ID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68" y="2011680"/>
            <a:ext cx="4947867" cy="2751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46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3.7037E-7 L 4.375E-6 -0.09097 " pathEditMode="relative" rAng="0" ptsTypes="AA" p14:bounceEnd="44000">
                                          <p:cBhvr>
                                            <p:cTn id="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3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" dur="17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2.96296E-6 L 1.45833E-6 -0.09098 " pathEditMode="relative" rAng="0" ptsTypes="AA">
                                          <p:cBhvr>
                                            <p:cTn id="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3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" dur="17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D02BCE2-99AE-4D13-B0BB-124E9BF323F3}"/>
              </a:ext>
            </a:extLst>
          </p:cNvPr>
          <p:cNvSpPr/>
          <p:nvPr/>
        </p:nvSpPr>
        <p:spPr>
          <a:xfrm>
            <a:off x="0" y="-63501"/>
            <a:ext cx="12192000" cy="3735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02" y="789907"/>
            <a:ext cx="4385260" cy="2915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DE56A0-04B3-4BBB-A11B-7DCF0B19B170}"/>
              </a:ext>
            </a:extLst>
          </p:cNvPr>
          <p:cNvSpPr txBox="1"/>
          <p:nvPr/>
        </p:nvSpPr>
        <p:spPr>
          <a:xfrm>
            <a:off x="1654592" y="3031521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Video marketing</a:t>
            </a:r>
            <a:endParaRPr lang="id-I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D807F-6C8C-44CA-BD09-27C2C3465553}"/>
              </a:ext>
            </a:extLst>
          </p:cNvPr>
          <p:cNvSpPr txBox="1"/>
          <p:nvPr/>
        </p:nvSpPr>
        <p:spPr>
          <a:xfrm>
            <a:off x="537595" y="3590573"/>
            <a:ext cx="5995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Captures Large Audience</a:t>
            </a:r>
            <a:endParaRPr lang="id-I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1143965" y="3031521"/>
            <a:ext cx="496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4000" b="1" dirty="0">
                <a:solidFill>
                  <a:schemeClr val="bg1"/>
                </a:solidFill>
                <a:latin typeface="Ubuntu" panose="020B0504030602030204"/>
              </a:rPr>
              <a:t>laziest prospects can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1043048" y="3535543"/>
            <a:ext cx="5221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consume your content</a:t>
            </a:r>
            <a:endParaRPr lang="en-GB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3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xit" presetSubtype="2" decel="10000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decel="10000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-3478582" y="-1536988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972F2-11C3-43DC-9BA8-769A9AEBBD6A}"/>
              </a:ext>
            </a:extLst>
          </p:cNvPr>
          <p:cNvSpPr/>
          <p:nvPr/>
        </p:nvSpPr>
        <p:spPr>
          <a:xfrm>
            <a:off x="8626812" y="3159473"/>
            <a:ext cx="575188" cy="575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197775" y="3146317"/>
            <a:ext cx="3945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Marketers report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7092779" y="3785347"/>
            <a:ext cx="415530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video converts</a:t>
            </a:r>
            <a:endParaRPr lang="en-GB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8153164" y="2188666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70%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" y="1707861"/>
            <a:ext cx="5238572" cy="31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2"/>
          <p:bldP spid="9" grpId="0" animBg="1"/>
          <p:bldP spid="9" grpId="2" animBg="1"/>
          <p:bldP spid="10" grpId="0"/>
          <p:bldP spid="10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2"/>
          <p:bldP spid="9" grpId="0" animBg="1"/>
          <p:bldP spid="9" grpId="2" animBg="1"/>
          <p:bldP spid="10" grpId="0"/>
          <p:bldP spid="10" grpId="2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-3478582" y="-1536988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972F2-11C3-43DC-9BA8-769A9AEBBD6A}"/>
              </a:ext>
            </a:extLst>
          </p:cNvPr>
          <p:cNvSpPr/>
          <p:nvPr/>
        </p:nvSpPr>
        <p:spPr>
          <a:xfrm>
            <a:off x="8626812" y="3159473"/>
            <a:ext cx="575188" cy="575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137973" y="3202400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or more conversion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6549553" y="3787499"/>
            <a:ext cx="5024132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Rate on website Videos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1" y="1530697"/>
            <a:ext cx="5362575" cy="3257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8273482" y="2198371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20</a:t>
            </a:r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%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24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xit" presetSubtype="2" decel="100000" fill="hold" grpId="2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2"/>
          <p:bldP spid="9" grpId="0" animBg="1"/>
          <p:bldP spid="9" grpId="2" animBg="1"/>
          <p:bldP spid="10" grpId="0"/>
          <p:bldP spid="10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xit" presetSubtype="2" decel="100000" fill="hold" grpId="2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2"/>
          <p:bldP spid="9" grpId="0" animBg="1"/>
          <p:bldP spid="9" grpId="2" animBg="1"/>
          <p:bldP spid="10" grpId="0"/>
          <p:bldP spid="10" grpId="2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-3478582" y="-1536988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972F2-11C3-43DC-9BA8-769A9AEBBD6A}"/>
              </a:ext>
            </a:extLst>
          </p:cNvPr>
          <p:cNvSpPr/>
          <p:nvPr/>
        </p:nvSpPr>
        <p:spPr>
          <a:xfrm>
            <a:off x="8626812" y="3159473"/>
            <a:ext cx="575188" cy="575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137973" y="3202400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or more conversion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6320953" y="3800792"/>
            <a:ext cx="5408853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Rate on Animated Videos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8273482" y="2198371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20%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1" y="443345"/>
            <a:ext cx="5000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2"/>
          <p:bldP spid="9" grpId="0" animBg="1"/>
          <p:bldP spid="9" grpId="2" animBg="1"/>
          <p:bldP spid="10" grpId="0"/>
          <p:bldP spid="10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xit" presetSubtype="2" decel="10000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2"/>
          <p:bldP spid="9" grpId="0" animBg="1"/>
          <p:bldP spid="9" grpId="2" animBg="1"/>
          <p:bldP spid="10" grpId="0"/>
          <p:bldP spid="10" grpId="2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-3478582" y="-1536988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972F2-11C3-43DC-9BA8-769A9AEBBD6A}"/>
              </a:ext>
            </a:extLst>
          </p:cNvPr>
          <p:cNvSpPr/>
          <p:nvPr/>
        </p:nvSpPr>
        <p:spPr>
          <a:xfrm>
            <a:off x="8626812" y="3159473"/>
            <a:ext cx="575188" cy="575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6917562" y="3202400"/>
            <a:ext cx="456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Increased conversion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7008622" y="3777588"/>
            <a:ext cx="432362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An  Image to Videos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607879" y="2198371"/>
            <a:ext cx="3320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12.62%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" y="1685133"/>
            <a:ext cx="5110687" cy="2948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88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1"/>
          <p:bldP spid="7" grpId="2"/>
          <p:bldP spid="9" grpId="0" animBg="1"/>
          <p:bldP spid="9" grpId="1" animBg="1"/>
          <p:bldP spid="9" grpId="2" animBg="1"/>
          <p:bldP spid="10" grpId="0"/>
          <p:bldP spid="10" grpId="1"/>
          <p:bldP spid="10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1"/>
          <p:bldP spid="7" grpId="2"/>
          <p:bldP spid="9" grpId="0" animBg="1"/>
          <p:bldP spid="9" grpId="1" animBg="1"/>
          <p:bldP spid="9" grpId="2" animBg="1"/>
          <p:bldP spid="10" grpId="0"/>
          <p:bldP spid="10" grpId="1"/>
          <p:bldP spid="10" grpId="2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-3478582" y="-1536988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972F2-11C3-43DC-9BA8-769A9AEBBD6A}"/>
              </a:ext>
            </a:extLst>
          </p:cNvPr>
          <p:cNvSpPr/>
          <p:nvPr/>
        </p:nvSpPr>
        <p:spPr>
          <a:xfrm>
            <a:off x="8626812" y="3159473"/>
            <a:ext cx="575188" cy="575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459519" y="2990196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Open Rate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6517755" y="3759637"/>
            <a:ext cx="47933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Using the word Videos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897140" y="2053667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19%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" y="1685133"/>
            <a:ext cx="5110687" cy="2948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4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1"/>
          <p:bldP spid="7" grpId="2"/>
          <p:bldP spid="9" grpId="0" animBg="1"/>
          <p:bldP spid="9" grpId="1" animBg="1"/>
          <p:bldP spid="9" grpId="2" animBg="1"/>
          <p:bldP spid="10" grpId="0"/>
          <p:bldP spid="10" grpId="1"/>
          <p:bldP spid="10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1"/>
          <p:bldP spid="7" grpId="2"/>
          <p:bldP spid="9" grpId="0" animBg="1"/>
          <p:bldP spid="9" grpId="1" animBg="1"/>
          <p:bldP spid="9" grpId="2" animBg="1"/>
          <p:bldP spid="10" grpId="0"/>
          <p:bldP spid="10" grpId="1"/>
          <p:bldP spid="10" grpId="2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-3478582" y="-1536988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972F2-11C3-43DC-9BA8-769A9AEBBD6A}"/>
              </a:ext>
            </a:extLst>
          </p:cNvPr>
          <p:cNvSpPr/>
          <p:nvPr/>
        </p:nvSpPr>
        <p:spPr>
          <a:xfrm>
            <a:off x="8626812" y="3159473"/>
            <a:ext cx="575188" cy="575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147737" y="2990196"/>
            <a:ext cx="3533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Users Recall 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6068914" y="3734661"/>
            <a:ext cx="5690982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Videos watched last month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897140" y="2053667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80%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0" y="1926187"/>
            <a:ext cx="4357593" cy="28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1"/>
          <p:bldP spid="7" grpId="2"/>
          <p:bldP spid="9" grpId="0" animBg="1"/>
          <p:bldP spid="9" grpId="1" animBg="1"/>
          <p:bldP spid="9" grpId="2" animBg="1"/>
          <p:bldP spid="10" grpId="0"/>
          <p:bldP spid="10" grpId="1"/>
          <p:bldP spid="10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1"/>
          <p:bldP spid="7" grpId="2"/>
          <p:bldP spid="9" grpId="0" animBg="1"/>
          <p:bldP spid="9" grpId="1" animBg="1"/>
          <p:bldP spid="9" grpId="2" animBg="1"/>
          <p:bldP spid="10" grpId="0"/>
          <p:bldP spid="10" grpId="1"/>
          <p:bldP spid="10" grpId="2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1309986" y="-1322786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3527325" y="4860094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Almost 5 billion videos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3586980" y="5396507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Watched on YouTube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90" y="503390"/>
            <a:ext cx="6090787" cy="3514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7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xit" presetSubtype="2" de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de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1309986" y="-1322786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3413289" y="5046652"/>
            <a:ext cx="503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Over 400 million people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93" y="808283"/>
            <a:ext cx="5682585" cy="3188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3717859" y="4985096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75 million people</a:t>
            </a:r>
            <a:endParaRPr lang="en-GB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1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2" de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xit" presetSubtype="2" decel="10000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67" y="1431758"/>
            <a:ext cx="4616782" cy="25902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E62EC6-6F46-468D-868B-3D26275A6260}"/>
              </a:ext>
            </a:extLst>
          </p:cNvPr>
          <p:cNvSpPr txBox="1"/>
          <p:nvPr/>
        </p:nvSpPr>
        <p:spPr>
          <a:xfrm>
            <a:off x="6907138" y="3086661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increase your</a:t>
            </a:r>
            <a:endParaRPr lang="id-ID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6199413" y="3370124"/>
            <a:ext cx="4985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website conversion</a:t>
            </a:r>
            <a:endParaRPr lang="id-ID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6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fill="hold" grpId="2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6.25E-7 1.48148E-6 L -6.25E-7 -0.05741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0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5" grpId="1"/>
          <p:bldP spid="15" grpId="2"/>
          <p:bldP spid="17" grpId="0"/>
          <p:bldP spid="1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6.25E-7 1.48148E-6 L -6.25E-7 -0.05741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0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5" grpId="1"/>
          <p:bldP spid="15" grpId="2"/>
          <p:bldP spid="17" grpId="0"/>
          <p:bldP spid="17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1309986" y="-1322786"/>
            <a:ext cx="9347200" cy="934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7B60F-10D7-4D48-95C0-0A2256EE0924}"/>
              </a:ext>
            </a:extLst>
          </p:cNvPr>
          <p:cNvSpPr txBox="1"/>
          <p:nvPr/>
        </p:nvSpPr>
        <p:spPr>
          <a:xfrm>
            <a:off x="3606450" y="5073952"/>
            <a:ext cx="4647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100 hours of videos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38" y="589548"/>
            <a:ext cx="733425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1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" presetClass="exit" presetSubtype="2" de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EE564B8-A71F-4B32-B035-EBEBD7A3660D}"/>
              </a:ext>
            </a:extLst>
          </p:cNvPr>
          <p:cNvSpPr txBox="1"/>
          <p:nvPr/>
        </p:nvSpPr>
        <p:spPr>
          <a:xfrm>
            <a:off x="1324327" y="1493725"/>
            <a:ext cx="4512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Videos Converts And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FAAF3F-1082-4D9E-B191-4E2C039157CD}"/>
              </a:ext>
            </a:extLst>
          </p:cNvPr>
          <p:cNvSpPr txBox="1"/>
          <p:nvPr/>
        </p:nvSpPr>
        <p:spPr>
          <a:xfrm>
            <a:off x="1374021" y="2070478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Converts really Mad!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10" y="1789742"/>
            <a:ext cx="3913345" cy="3772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62" y="3036508"/>
            <a:ext cx="2372440" cy="14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B3736C-4AF5-4CAF-8C4F-7E291E8F1F13}"/>
              </a:ext>
            </a:extLst>
          </p:cNvPr>
          <p:cNvSpPr txBox="1"/>
          <p:nvPr/>
        </p:nvSpPr>
        <p:spPr>
          <a:xfrm>
            <a:off x="3177221" y="3676418"/>
            <a:ext cx="5753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ISN’T a NO-BRAINER</a:t>
            </a:r>
            <a:endParaRPr lang="id-ID" sz="28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D02BCE2-99AE-4D13-B0BB-124E9BF323F3}"/>
              </a:ext>
            </a:extLst>
          </p:cNvPr>
          <p:cNvSpPr/>
          <p:nvPr/>
        </p:nvSpPr>
        <p:spPr>
          <a:xfrm>
            <a:off x="0" y="-63501"/>
            <a:ext cx="12192000" cy="3735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A312E1-9E31-4D5E-9668-F7E6CCD07D5F}"/>
              </a:ext>
            </a:extLst>
          </p:cNvPr>
          <p:cNvGrpSpPr/>
          <p:nvPr/>
        </p:nvGrpSpPr>
        <p:grpSpPr>
          <a:xfrm>
            <a:off x="3439694" y="2663951"/>
            <a:ext cx="5312611" cy="1625498"/>
            <a:chOff x="3439695" y="2539927"/>
            <a:chExt cx="5312611" cy="16254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345398-CD3F-40A2-AD88-62E113617938}"/>
                </a:ext>
              </a:extLst>
            </p:cNvPr>
            <p:cNvSpPr txBox="1"/>
            <p:nvPr/>
          </p:nvSpPr>
          <p:spPr>
            <a:xfrm>
              <a:off x="3562746" y="3334428"/>
              <a:ext cx="49824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Ubuntu" panose="020B0504030602030204"/>
                </a:rPr>
                <a:t>converting videos</a:t>
              </a:r>
              <a:endParaRPr lang="id-ID" sz="3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810FD7-08B7-46D3-AB32-8239E10A9E55}"/>
                </a:ext>
              </a:extLst>
            </p:cNvPr>
            <p:cNvGrpSpPr/>
            <p:nvPr/>
          </p:nvGrpSpPr>
          <p:grpSpPr>
            <a:xfrm>
              <a:off x="3439695" y="2539927"/>
              <a:ext cx="5312611" cy="876373"/>
              <a:chOff x="3439695" y="3429000"/>
              <a:chExt cx="5312611" cy="8763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C4BC96-9DED-4491-AB23-D29A350568AF}"/>
                  </a:ext>
                </a:extLst>
              </p:cNvPr>
              <p:cNvSpPr txBox="1"/>
              <p:nvPr/>
            </p:nvSpPr>
            <p:spPr>
              <a:xfrm>
                <a:off x="3443319" y="3449756"/>
                <a:ext cx="52213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" panose="020B0504030602030204"/>
                  </a:rPr>
                  <a:t>Making good and high</a:t>
                </a:r>
                <a:endParaRPr lang="id-ID" sz="19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" panose="020B0504030602030204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476BD12-E767-4450-94AE-C351B47E7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695" y="3429000"/>
                <a:ext cx="5312611" cy="0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DECC3D0-0D3D-4627-848D-FD286B986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695" y="4305373"/>
                <a:ext cx="5312611" cy="0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382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-0.09097 " pathEditMode="relative" rAng="0" ptsTypes="AA" p14:bounceEnd="44000">
                                          <p:cBhvr>
                                            <p:cTn id="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48148E-6 L 0 -0.09097 " pathEditMode="relative" rAng="0" ptsTypes="AA">
                                          <p:cBhvr>
                                            <p:cTn id="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D02BCE2-99AE-4D13-B0BB-124E9BF323F3}"/>
              </a:ext>
            </a:extLst>
          </p:cNvPr>
          <p:cNvSpPr/>
          <p:nvPr/>
        </p:nvSpPr>
        <p:spPr>
          <a:xfrm>
            <a:off x="0" y="-63501"/>
            <a:ext cx="12192000" cy="3735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A312E1-9E31-4D5E-9668-F7E6CCD07D5F}"/>
              </a:ext>
            </a:extLst>
          </p:cNvPr>
          <p:cNvGrpSpPr/>
          <p:nvPr/>
        </p:nvGrpSpPr>
        <p:grpSpPr>
          <a:xfrm>
            <a:off x="5121441" y="3540354"/>
            <a:ext cx="5448929" cy="5740033"/>
            <a:chOff x="2354947" y="2778648"/>
            <a:chExt cx="5448929" cy="5740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345398-CD3F-40A2-AD88-62E113617938}"/>
                </a:ext>
              </a:extLst>
            </p:cNvPr>
            <p:cNvSpPr txBox="1"/>
            <p:nvPr/>
          </p:nvSpPr>
          <p:spPr>
            <a:xfrm>
              <a:off x="5961605" y="3132591"/>
              <a:ext cx="184730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id-ID" sz="3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4BC96-9DED-4491-AB23-D29A350568AF}"/>
                </a:ext>
              </a:extLst>
            </p:cNvPr>
            <p:cNvSpPr txBox="1"/>
            <p:nvPr/>
          </p:nvSpPr>
          <p:spPr>
            <a:xfrm>
              <a:off x="2354947" y="2778648"/>
              <a:ext cx="54489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" panose="020B0504030602030204"/>
                </a:rPr>
                <a:t>It actually requires a lot</a:t>
              </a:r>
              <a:endParaRPr lang="id-ID" sz="59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62" y="1379268"/>
            <a:ext cx="3087265" cy="4322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7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4.16667E-7 -0.09097 " pathEditMode="relative" rAng="0" ptsTypes="AA" p14:bounceEnd="44000">
                                          <p:cBhvr>
                                            <p:cTn id="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4.16667E-7 -0.09097 " pathEditMode="relative" rAng="0" ptsTypes="AA">
                                          <p:cBhvr>
                                            <p:cTn id="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6813" y="2876177"/>
            <a:ext cx="648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✔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Premium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tools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to 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  <a:p>
            <a:pPr algn="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create stunning Videos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4053" y="2937733"/>
            <a:ext cx="648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✔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Expertise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in video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editing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3734" y="2937733"/>
            <a:ext cx="75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✔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experts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in video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content          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delivery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and marketing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4" y="909783"/>
            <a:ext cx="4056898" cy="5178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5" grpId="1"/>
      <p:bldP spid="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4" y="1369183"/>
            <a:ext cx="5105400" cy="4267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E564B8-A71F-4B32-B035-EBEBD7A3660D}"/>
              </a:ext>
            </a:extLst>
          </p:cNvPr>
          <p:cNvSpPr txBox="1"/>
          <p:nvPr/>
        </p:nvSpPr>
        <p:spPr>
          <a:xfrm>
            <a:off x="6524313" y="1481698"/>
            <a:ext cx="4339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It's more than just </a:t>
            </a:r>
            <a:endParaRPr lang="id-ID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AAF3F-1082-4D9E-B191-4E2C039157CD}"/>
              </a:ext>
            </a:extLst>
          </p:cNvPr>
          <p:cNvSpPr txBox="1"/>
          <p:nvPr/>
        </p:nvSpPr>
        <p:spPr>
          <a:xfrm>
            <a:off x="5858267" y="2058451"/>
            <a:ext cx="5671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putting a video out there</a:t>
            </a:r>
            <a:endParaRPr lang="id-ID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4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EE564B8-A71F-4B32-B035-EBEBD7A3660D}"/>
              </a:ext>
            </a:extLst>
          </p:cNvPr>
          <p:cNvSpPr txBox="1"/>
          <p:nvPr/>
        </p:nvSpPr>
        <p:spPr>
          <a:xfrm>
            <a:off x="915822" y="1410495"/>
            <a:ext cx="5371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would it convert?</a:t>
            </a:r>
            <a:endParaRPr lang="id-ID" sz="2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79" y="2655133"/>
            <a:ext cx="5460724" cy="3276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1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D464074-B972-4055-8C7E-52AA4434CABD}"/>
              </a:ext>
            </a:extLst>
          </p:cNvPr>
          <p:cNvSpPr/>
          <p:nvPr/>
        </p:nvSpPr>
        <p:spPr>
          <a:xfrm>
            <a:off x="-1228725" y="-3895725"/>
            <a:ext cx="14649450" cy="1464945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9FA3F500-F4BE-475A-88C8-86DBAAE0CC56}"/>
              </a:ext>
            </a:extLst>
          </p:cNvPr>
          <p:cNvSpPr/>
          <p:nvPr/>
        </p:nvSpPr>
        <p:spPr>
          <a:xfrm>
            <a:off x="4267946" y="1993265"/>
            <a:ext cx="3423920" cy="3423920"/>
          </a:xfrm>
          <a:prstGeom prst="donut">
            <a:avLst>
              <a:gd name="adj" fmla="val 172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18AB10-3267-4E52-A666-59F378F7D490}"/>
              </a:ext>
            </a:extLst>
          </p:cNvPr>
          <p:cNvSpPr/>
          <p:nvPr/>
        </p:nvSpPr>
        <p:spPr>
          <a:xfrm>
            <a:off x="4260215" y="2002790"/>
            <a:ext cx="3423920" cy="3423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2490810" y="3088793"/>
            <a:ext cx="6978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That’s where we come in</a:t>
            </a:r>
            <a:endParaRPr lang="id-ID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5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Scale>
                                      <p:cBhvr>
                                        <p:cTn id="29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/>
      <p:bldP spid="40" grpId="1"/>
      <p:bldP spid="40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39" y="2754730"/>
            <a:ext cx="5908495" cy="328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166916" y="843968"/>
            <a:ext cx="350134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As an Agency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7568" y="1551854"/>
            <a:ext cx="35013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worked </a:t>
            </a:r>
            <a:endParaRPr lang="en-GB" sz="7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6916" y="2259740"/>
            <a:ext cx="350134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many businesses</a:t>
            </a:r>
            <a:endParaRPr lang="en-GB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0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2" grpId="1" animBg="1"/>
      <p:bldP spid="2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406172" y="2087424"/>
            <a:ext cx="4728557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made countless videos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2308" y="2833926"/>
            <a:ext cx="42232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hundreds of video</a:t>
            </a:r>
            <a:endParaRPr lang="en-GB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5006" y="3726205"/>
            <a:ext cx="3501340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many businesses</a:t>
            </a:r>
            <a:endParaRPr lang="en-GB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7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3457181" y="2551978"/>
            <a:ext cx="5416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An </a:t>
            </a:r>
            <a:r>
              <a:rPr lang="en-GB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approach</a:t>
            </a:r>
            <a:endParaRPr lang="id-ID" sz="85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13" y="1196558"/>
            <a:ext cx="5688795" cy="4510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1139886" y="2111783"/>
            <a:ext cx="447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your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social media posts</a:t>
            </a:r>
            <a:endParaRPr lang="id-ID" sz="177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1916342" y="542123"/>
            <a:ext cx="256352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10x</a:t>
            </a:r>
            <a:endParaRPr lang="id-ID" sz="40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62EC6-6F46-468D-868B-3D26275A6260}"/>
              </a:ext>
            </a:extLst>
          </p:cNvPr>
          <p:cNvSpPr txBox="1"/>
          <p:nvPr/>
        </p:nvSpPr>
        <p:spPr>
          <a:xfrm>
            <a:off x="1597536" y="2989262"/>
            <a:ext cx="3719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best and most</a:t>
            </a:r>
            <a:endParaRPr lang="id-ID" sz="4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917864" y="3056156"/>
            <a:ext cx="50786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effective way</a:t>
            </a:r>
            <a:endParaRPr lang="id-ID" sz="7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9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xit" presetSubtype="32" fill="hold" grpId="1" nodeType="clickEffect">
                                      <p:stCondLst>
                                        <p:cond delay="1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grpId="1" nodeType="click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53" presetClass="exit" presetSubtype="32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4" presetClass="path" presetSubtype="0" fill="hold" grpId="2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54167E-6 1.85185E-6 L -3.54167E-6 -0.05741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6" grpId="0"/>
          <p:bldP spid="6" grpId="1"/>
          <p:bldP spid="8" grpId="0"/>
          <p:bldP spid="8" grpId="1"/>
          <p:bldP spid="9" grpId="0"/>
          <p:bldP spid="9" grpId="2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xit" presetSubtype="32" fill="hold" grpId="1" nodeType="clickEffect">
                                      <p:stCondLst>
                                        <p:cond delay="1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grpId="1" nodeType="click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53" presetClass="exit" presetSubtype="32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4" presetClass="pat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54167E-6 1.85185E-6 L -3.54167E-6 -0.05741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  <p:bldP spid="6" grpId="0"/>
          <p:bldP spid="6" grpId="1"/>
          <p:bldP spid="8" grpId="0"/>
          <p:bldP spid="8" grpId="1"/>
          <p:bldP spid="9" grpId="0"/>
          <p:bldP spid="9" grpId="2"/>
          <p:bldP spid="10" grpId="0"/>
          <p:bldP spid="10" grpId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FE62EC6-6F46-468D-868B-3D26275A6260}"/>
              </a:ext>
            </a:extLst>
          </p:cNvPr>
          <p:cNvSpPr txBox="1"/>
          <p:nvPr/>
        </p:nvSpPr>
        <p:spPr>
          <a:xfrm>
            <a:off x="1666988" y="1243372"/>
            <a:ext cx="4820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An 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arsenal of solid</a:t>
            </a:r>
            <a:endParaRPr lang="id-ID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1349593" y="1504924"/>
            <a:ext cx="5455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video creation software</a:t>
            </a:r>
            <a:endParaRPr lang="id-ID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87" y="2274365"/>
            <a:ext cx="590550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0FE62EC6-6F46-468D-868B-3D26275A6260}"/>
              </a:ext>
            </a:extLst>
          </p:cNvPr>
          <p:cNvSpPr txBox="1"/>
          <p:nvPr/>
        </p:nvSpPr>
        <p:spPr>
          <a:xfrm>
            <a:off x="1131585" y="1474146"/>
            <a:ext cx="5891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perfect animated video</a:t>
            </a:r>
            <a:endParaRPr lang="id-ID" sz="4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8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fill="hold" grpId="2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5E-6 1.48148E-6 L 5E-6 -0.05741 " pathEditMode="relative" rAng="0" ptsTypes="AA" p14:bounceEnd="60000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1500" tmFilter="0, 0; .2, .5; .8, .5; 1, 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750" autoRev="1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4" presetClass="path" presetSubtype="0" fill="hold" grpId="2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5E-6 -4.81481E-6 L 5E-6 -0.0574 " pathEditMode="relative" rAng="0" ptsTypes="AA" p14:bounceEnd="60000">
                                          <p:cBhvr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5" grpId="1"/>
          <p:bldP spid="15" grpId="2"/>
          <p:bldP spid="15" grpId="3"/>
          <p:bldP spid="17" grpId="0"/>
          <p:bldP spid="17" grpId="1"/>
          <p:bldP spid="17" grpId="2"/>
          <p:bldP spid="82" grpId="0"/>
          <p:bldP spid="82" grpId="1"/>
          <p:bldP spid="82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5E-6 1.48148E-6 L 5E-6 -0.05741 " pathEditMode="relative" rAng="0" ptsTypes="AA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1500" tmFilter="0, 0; .2, .5; .8, .5; 1, 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750" autoRev="1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4" presetClass="pat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5E-6 -4.81481E-6 L 5E-6 -0.0574 " pathEditMode="relative" rAng="0" ptsTypes="AA">
                                          <p:cBhvr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5" grpId="1"/>
          <p:bldP spid="15" grpId="2"/>
          <p:bldP spid="15" grpId="3"/>
          <p:bldP spid="17" grpId="0"/>
          <p:bldP spid="17" grpId="1"/>
          <p:bldP spid="17" grpId="2"/>
          <p:bldP spid="82" grpId="0"/>
          <p:bldP spid="82" grpId="1"/>
          <p:bldP spid="82" grpId="2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01E3A8-A86A-4370-AD78-2A93F2F0280F}"/>
              </a:ext>
            </a:extLst>
          </p:cNvPr>
          <p:cNvSpPr/>
          <p:nvPr/>
        </p:nvSpPr>
        <p:spPr>
          <a:xfrm>
            <a:off x="6571354" y="-686266"/>
            <a:ext cx="8303786" cy="8303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56" y="1211429"/>
            <a:ext cx="7042846" cy="45083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0821" y="2128683"/>
            <a:ext cx="47285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Tested team</a:t>
            </a:r>
            <a:endParaRPr lang="id-ID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2251" y="2811936"/>
            <a:ext cx="435294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Ubuntu" panose="020B0504030602030204"/>
              </a:rPr>
              <a:t>in</a:t>
            </a:r>
            <a:endParaRPr lang="id-ID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8069" y="3649077"/>
            <a:ext cx="4289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Ubuntu" panose="020B0504030602030204"/>
              </a:rPr>
              <a:t>video editing</a:t>
            </a:r>
            <a:endParaRPr lang="id-ID" sz="4400" b="1" dirty="0">
              <a:solidFill>
                <a:schemeClr val="bg1"/>
              </a:solidFill>
              <a:latin typeface="Ubuntu" panose="020B0504030602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62EC6-6F46-468D-868B-3D26275A6260}"/>
              </a:ext>
            </a:extLst>
          </p:cNvPr>
          <p:cNvSpPr txBox="1"/>
          <p:nvPr/>
        </p:nvSpPr>
        <p:spPr>
          <a:xfrm>
            <a:off x="2218409" y="2925638"/>
            <a:ext cx="2630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Ubuntu" panose="020B0504030602030204"/>
              </a:rPr>
              <a:t>and video</a:t>
            </a:r>
            <a:endParaRPr lang="id-ID" sz="4400" b="1" dirty="0">
              <a:solidFill>
                <a:schemeClr val="bg1"/>
              </a:solidFill>
              <a:latin typeface="Ubuntu" panose="020B0504030602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1186725" y="3080907"/>
            <a:ext cx="4669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Ubuntu" panose="020B0504030602030204"/>
              </a:rPr>
              <a:t>content marketing</a:t>
            </a:r>
            <a:endParaRPr lang="id-ID" sz="4400" b="1" dirty="0">
              <a:solidFill>
                <a:schemeClr val="bg1"/>
              </a:solidFill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4" presetClass="path" presetSubtype="0" fill="hold" grpId="2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75E-6 1.11111E-6 L -3.75E-6 -0.05741 " pathEditMode="relative" rAng="0" ptsTypes="AA" p14:bounceEnd="60000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12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62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3" grpId="2"/>
          <p:bldP spid="14" grpId="0"/>
          <p:bldP spid="14" grpId="1"/>
          <p:bldP spid="14" grpId="2"/>
          <p:bldP spid="15" grpId="0"/>
          <p:bldP spid="15" grpId="1"/>
          <p:bldP spid="15" grpId="2"/>
          <p:bldP spid="17" grpId="0"/>
          <p:bldP spid="17" grpId="1"/>
          <p:bldP spid="17" grpId="2"/>
          <p:bldP spid="18" grpId="0"/>
          <p:bldP spid="1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4" presetClass="pat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75E-6 1.11111E-6 L -3.75E-6 -0.05741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125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625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3" grpId="2"/>
          <p:bldP spid="14" grpId="0"/>
          <p:bldP spid="14" grpId="1"/>
          <p:bldP spid="14" grpId="2"/>
          <p:bldP spid="15" grpId="0"/>
          <p:bldP spid="15" grpId="1"/>
          <p:bldP spid="15" grpId="2"/>
          <p:bldP spid="17" grpId="0"/>
          <p:bldP spid="17" grpId="1"/>
          <p:bldP spid="17" grpId="2"/>
          <p:bldP spid="18" grpId="0"/>
          <p:bldP spid="18" grpId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1" y="1427405"/>
            <a:ext cx="5897105" cy="29630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312E1-9E31-4D5E-9668-F7E6CCD07D5F}"/>
              </a:ext>
            </a:extLst>
          </p:cNvPr>
          <p:cNvGrpSpPr/>
          <p:nvPr/>
        </p:nvGrpSpPr>
        <p:grpSpPr>
          <a:xfrm>
            <a:off x="6221803" y="2908908"/>
            <a:ext cx="5198859" cy="1285416"/>
            <a:chOff x="3454539" y="2939520"/>
            <a:chExt cx="5198859" cy="12854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345398-CD3F-40A2-AD88-62E113617938}"/>
                </a:ext>
              </a:extLst>
            </p:cNvPr>
            <p:cNvSpPr txBox="1"/>
            <p:nvPr/>
          </p:nvSpPr>
          <p:spPr>
            <a:xfrm>
              <a:off x="3584383" y="3517050"/>
              <a:ext cx="49391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  <a:latin typeface="Ubuntu" panose="020B0504030602030204"/>
                </a:rPr>
                <a:t>we implement Video </a:t>
              </a:r>
              <a:endParaRPr lang="id-ID" sz="10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4BC96-9DED-4491-AB23-D29A350568AF}"/>
                </a:ext>
              </a:extLst>
            </p:cNvPr>
            <p:cNvSpPr txBox="1"/>
            <p:nvPr/>
          </p:nvSpPr>
          <p:spPr>
            <a:xfrm>
              <a:off x="3454539" y="2939520"/>
              <a:ext cx="51988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" panose="020B0504030602030204"/>
                </a:rPr>
                <a:t>With our experience</a:t>
              </a:r>
              <a:endParaRPr lang="id-ID" sz="7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A312E1-9E31-4D5E-9668-F7E6CCD07D5F}"/>
              </a:ext>
            </a:extLst>
          </p:cNvPr>
          <p:cNvGrpSpPr/>
          <p:nvPr/>
        </p:nvGrpSpPr>
        <p:grpSpPr>
          <a:xfrm>
            <a:off x="5950898" y="4252707"/>
            <a:ext cx="5740674" cy="6159835"/>
            <a:chOff x="3183635" y="2560683"/>
            <a:chExt cx="5740674" cy="61598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345398-CD3F-40A2-AD88-62E113617938}"/>
                </a:ext>
              </a:extLst>
            </p:cNvPr>
            <p:cNvSpPr txBox="1"/>
            <p:nvPr/>
          </p:nvSpPr>
          <p:spPr>
            <a:xfrm>
              <a:off x="5961608" y="3334428"/>
              <a:ext cx="184730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id-ID" sz="3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C4BC96-9DED-4491-AB23-D29A350568AF}"/>
                </a:ext>
              </a:extLst>
            </p:cNvPr>
            <p:cNvSpPr txBox="1"/>
            <p:nvPr/>
          </p:nvSpPr>
          <p:spPr>
            <a:xfrm>
              <a:off x="3183635" y="2560683"/>
              <a:ext cx="5740674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" panose="020B0504030602030204"/>
                </a:rPr>
                <a:t>marketing best practices</a:t>
              </a:r>
              <a:endParaRPr lang="id-ID" sz="21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25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2.5E-6 -0.09097 " pathEditMode="relative" rAng="0" ptsTypes="AA" p14:bounceEnd="44000">
                                          <p:cBhvr>
                                            <p:cTn id="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2.96296E-6 L 2.29167E-6 -0.09097 " pathEditMode="relative" rAng="0" ptsTypes="AA" p14:bounceEnd="44000">
                                          <p:cBhvr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12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" dur="62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2.5E-6 -0.09097 " pathEditMode="relative" rAng="0" ptsTypes="AA">
                                          <p:cBhvr>
                                            <p:cTn id="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2.96296E-6 L 2.29167E-6 -0.09097 " pathEditMode="relative" rAng="0" ptsTypes="AA">
                                          <p:cBhvr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125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" dur="625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5" y="2173429"/>
            <a:ext cx="4762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6009798" y="3154991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Maximum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conversions</a:t>
            </a:r>
            <a:endParaRPr lang="id-ID" sz="19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6793832" y="3047269"/>
            <a:ext cx="2844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Tracking</a:t>
            </a:r>
            <a:endParaRPr lang="id-ID" sz="10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6558190" y="2939547"/>
            <a:ext cx="3315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optimizing</a:t>
            </a:r>
            <a:endParaRPr lang="id-ID" sz="40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6009798" y="2993408"/>
            <a:ext cx="4721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our campaigns</a:t>
            </a:r>
            <a:endParaRPr lang="id-ID" sz="40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0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val 160"/>
          <p:cNvSpPr/>
          <p:nvPr/>
        </p:nvSpPr>
        <p:spPr>
          <a:xfrm>
            <a:off x="1293852" y="-1012978"/>
            <a:ext cx="9640847" cy="9673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Circle: Hollow 3">
            <a:extLst>
              <a:ext uri="{FF2B5EF4-FFF2-40B4-BE49-F238E27FC236}">
                <a16:creationId xmlns:a16="http://schemas.microsoft.com/office/drawing/2014/main" id="{2AAC01F8-1F86-4D18-BECA-FD53B4CC7FA8}"/>
              </a:ext>
            </a:extLst>
          </p:cNvPr>
          <p:cNvSpPr/>
          <p:nvPr/>
        </p:nvSpPr>
        <p:spPr>
          <a:xfrm>
            <a:off x="1688325" y="-557961"/>
            <a:ext cx="8851900" cy="8763000"/>
          </a:xfrm>
          <a:prstGeom prst="donut">
            <a:avLst>
              <a:gd name="adj" fmla="val 1115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3556448" y="5330610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it could be challenging for you</a:t>
            </a:r>
            <a:endParaRPr lang="id-ID" sz="40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6" y="987243"/>
            <a:ext cx="5222907" cy="3264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3556448" y="5258803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business with marketing</a:t>
            </a:r>
            <a:endParaRPr lang="id-ID" sz="40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2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0" grpId="1" animBg="1"/>
      <p:bldP spid="5" grpId="0"/>
      <p:bldP spid="5" grpId="1"/>
      <p:bldP spid="5" grpId="2"/>
      <p:bldP spid="8" grpId="0"/>
      <p:bldP spid="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val 160"/>
          <p:cNvSpPr/>
          <p:nvPr/>
        </p:nvSpPr>
        <p:spPr>
          <a:xfrm>
            <a:off x="1292968" y="-808434"/>
            <a:ext cx="9640847" cy="9673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Circle: Hollow 3">
            <a:extLst>
              <a:ext uri="{FF2B5EF4-FFF2-40B4-BE49-F238E27FC236}">
                <a16:creationId xmlns:a16="http://schemas.microsoft.com/office/drawing/2014/main" id="{2AAC01F8-1F86-4D18-BECA-FD53B4CC7FA8}"/>
              </a:ext>
            </a:extLst>
          </p:cNvPr>
          <p:cNvSpPr/>
          <p:nvPr/>
        </p:nvSpPr>
        <p:spPr>
          <a:xfrm>
            <a:off x="1688325" y="-353417"/>
            <a:ext cx="8851900" cy="8763000"/>
          </a:xfrm>
          <a:prstGeom prst="donut">
            <a:avLst>
              <a:gd name="adj" fmla="val 111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3998068" y="5449770"/>
            <a:ext cx="423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sit &amp; relax, while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we</a:t>
            </a:r>
            <a:endParaRPr lang="id-ID" sz="40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3439420" y="5466470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handle your video marketing</a:t>
            </a:r>
            <a:endParaRPr lang="id-ID" sz="35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22" y="838377"/>
            <a:ext cx="6732671" cy="3785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8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0" grpId="1" animBg="1"/>
      <p:bldP spid="5" grpId="0"/>
      <p:bldP spid="5" grpId="1"/>
      <p:bldP spid="5" grpId="2"/>
      <p:bldP spid="6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val 160"/>
          <p:cNvSpPr/>
          <p:nvPr/>
        </p:nvSpPr>
        <p:spPr>
          <a:xfrm>
            <a:off x="1293850" y="-1085168"/>
            <a:ext cx="9640847" cy="9673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Circle: Hollow 3">
            <a:extLst>
              <a:ext uri="{FF2B5EF4-FFF2-40B4-BE49-F238E27FC236}">
                <a16:creationId xmlns:a16="http://schemas.microsoft.com/office/drawing/2014/main" id="{2AAC01F8-1F86-4D18-BECA-FD53B4CC7FA8}"/>
              </a:ext>
            </a:extLst>
          </p:cNvPr>
          <p:cNvSpPr/>
          <p:nvPr/>
        </p:nvSpPr>
        <p:spPr>
          <a:xfrm>
            <a:off x="1688322" y="-521859"/>
            <a:ext cx="8851900" cy="8763000"/>
          </a:xfrm>
          <a:prstGeom prst="donut">
            <a:avLst>
              <a:gd name="adj" fmla="val 111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3142144" y="5351583"/>
            <a:ext cx="5944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engage with your customers</a:t>
            </a:r>
            <a:endParaRPr lang="id-ID" sz="40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77" y="1026997"/>
            <a:ext cx="4076190" cy="355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9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0" grpId="1" animBg="1"/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9D4358E-599C-49C7-94E9-144D5BE4E9A7}"/>
              </a:ext>
            </a:extLst>
          </p:cNvPr>
          <p:cNvSpPr/>
          <p:nvPr/>
        </p:nvSpPr>
        <p:spPr>
          <a:xfrm>
            <a:off x="2984090" y="317090"/>
            <a:ext cx="6223820" cy="6223820"/>
          </a:xfrm>
          <a:prstGeom prst="ellipse">
            <a:avLst/>
          </a:prstGeom>
          <a:noFill/>
          <a:ln w="136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CF2A06-C287-43F6-BE3F-5430FD98BC2D}"/>
              </a:ext>
            </a:extLst>
          </p:cNvPr>
          <p:cNvGrpSpPr/>
          <p:nvPr/>
        </p:nvGrpSpPr>
        <p:grpSpPr>
          <a:xfrm>
            <a:off x="2979003" y="381000"/>
            <a:ext cx="6233996" cy="6213988"/>
            <a:chOff x="4968784" y="2301784"/>
            <a:chExt cx="2261690" cy="22544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600631-5E4F-4CC6-976E-D84DDC87030B}"/>
                </a:ext>
              </a:extLst>
            </p:cNvPr>
            <p:cNvGrpSpPr/>
            <p:nvPr/>
          </p:nvGrpSpPr>
          <p:grpSpPr>
            <a:xfrm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536B51B-07AD-4383-9688-CCF9C74D5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E43B5B0-5934-4827-96D9-FA859F45B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9626E9-2393-48A5-AA43-8ADE2E5CEEB6}"/>
                </a:ext>
              </a:extLst>
            </p:cNvPr>
            <p:cNvGrpSpPr/>
            <p:nvPr/>
          </p:nvGrpSpPr>
          <p:grpSpPr>
            <a:xfrm rot="16200000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465F9EB-1735-415C-B0FE-ADF273AB2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D9DD8F2-3BEF-4C3D-B158-C2B5CE236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36B1D3-D8DE-4518-9C48-FBE0D4197B1A}"/>
                </a:ext>
              </a:extLst>
            </p:cNvPr>
            <p:cNvGrpSpPr/>
            <p:nvPr/>
          </p:nvGrpSpPr>
          <p:grpSpPr>
            <a:xfrm rot="4373443">
              <a:off x="6096000" y="2301785"/>
              <a:ext cx="0" cy="2254432"/>
              <a:chOff x="6096000" y="2272937"/>
              <a:chExt cx="0" cy="2254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B6A119D-6C29-406E-B217-AE75BFDC5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86C507-5D31-49A2-9740-2229B17FB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070215-61E9-466A-941E-0256631A0865}"/>
                </a:ext>
              </a:extLst>
            </p:cNvPr>
            <p:cNvGrpSpPr/>
            <p:nvPr/>
          </p:nvGrpSpPr>
          <p:grpSpPr>
            <a:xfrm rot="3346288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43F6885-F16B-41C4-BCE2-27AB66DD7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ECACED6-D8C0-403A-97A5-64094E8C7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E3F823-7EA8-48BF-B7F1-71360BEFE6C0}"/>
                </a:ext>
              </a:extLst>
            </p:cNvPr>
            <p:cNvGrpSpPr/>
            <p:nvPr/>
          </p:nvGrpSpPr>
          <p:grpSpPr>
            <a:xfrm rot="2341343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FFE3CD7-B5E3-44E4-97C5-1E55945903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5A78D92-DBBB-4977-81DA-61802329C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80C83F-E8DB-4C12-98D6-5F662F642136}"/>
                </a:ext>
              </a:extLst>
            </p:cNvPr>
            <p:cNvGrpSpPr/>
            <p:nvPr/>
          </p:nvGrpSpPr>
          <p:grpSpPr>
            <a:xfrm rot="1262200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7091CE9-71B8-4B6F-A175-5B696F35A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5CA2AEF-D359-4E13-A1B8-F3D0AC2C2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95025E-076C-4CF3-AD0C-059B9B219895}"/>
                </a:ext>
              </a:extLst>
            </p:cNvPr>
            <p:cNvGrpSpPr/>
            <p:nvPr/>
          </p:nvGrpSpPr>
          <p:grpSpPr>
            <a:xfrm rot="20417414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76E1D69-3211-4135-BB36-445480C967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D9FA734-88F9-475C-80FB-4423F03AE6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C221F10-E5F1-4CAF-8798-E8284EE4B0F9}"/>
                </a:ext>
              </a:extLst>
            </p:cNvPr>
            <p:cNvGrpSpPr/>
            <p:nvPr/>
          </p:nvGrpSpPr>
          <p:grpSpPr>
            <a:xfrm rot="19262708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D90F1B0-3848-4828-AD49-8B176A62F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94CFB2C-45F4-454C-A2B1-8302279B79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C89A84-92AF-4B79-844B-F9AEF78D0193}"/>
                </a:ext>
              </a:extLst>
            </p:cNvPr>
            <p:cNvGrpSpPr/>
            <p:nvPr/>
          </p:nvGrpSpPr>
          <p:grpSpPr>
            <a:xfrm rot="18257763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FD38DAD-4D5E-466C-BCC9-A065CA3B1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74F2E75-8C0B-46C9-A2A7-34B9D1515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8B7DEE9-16A4-471A-8199-B1D3A78F71BC}"/>
                </a:ext>
              </a:extLst>
            </p:cNvPr>
            <p:cNvGrpSpPr/>
            <p:nvPr/>
          </p:nvGrpSpPr>
          <p:grpSpPr>
            <a:xfrm rot="17178620">
              <a:off x="6103258" y="2309044"/>
              <a:ext cx="0" cy="2254432"/>
              <a:chOff x="6096000" y="2272937"/>
              <a:chExt cx="0" cy="225443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8498C17-237B-4F60-8D94-8572C8302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35B90B3-6697-4CFF-97C5-6B4685000C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128214E-416A-4240-AB53-BB91B8039AC9}"/>
              </a:ext>
            </a:extLst>
          </p:cNvPr>
          <p:cNvSpPr/>
          <p:nvPr/>
        </p:nvSpPr>
        <p:spPr>
          <a:xfrm>
            <a:off x="3360174" y="693174"/>
            <a:ext cx="5471652" cy="547165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C27EDE-62E5-4268-9428-A4D426863DED}"/>
              </a:ext>
            </a:extLst>
          </p:cNvPr>
          <p:cNvSpPr/>
          <p:nvPr/>
        </p:nvSpPr>
        <p:spPr>
          <a:xfrm>
            <a:off x="3165987" y="498987"/>
            <a:ext cx="5860026" cy="5860026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23C711-9894-469A-ADE9-D9B506E1BF5C}"/>
              </a:ext>
            </a:extLst>
          </p:cNvPr>
          <p:cNvSpPr/>
          <p:nvPr/>
        </p:nvSpPr>
        <p:spPr>
          <a:xfrm>
            <a:off x="2487561" y="-179439"/>
            <a:ext cx="7216878" cy="7216878"/>
          </a:xfrm>
          <a:prstGeom prst="ellipse">
            <a:avLst/>
          </a:prstGeom>
          <a:solidFill>
            <a:schemeClr val="accent2"/>
          </a:solidFill>
          <a:ln w="1111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9289342-A059-48B0-AE76-CBAAFFA7057B}"/>
              </a:ext>
            </a:extLst>
          </p:cNvPr>
          <p:cNvSpPr/>
          <p:nvPr/>
        </p:nvSpPr>
        <p:spPr>
          <a:xfrm>
            <a:off x="-3073400" y="-5740400"/>
            <a:ext cx="18338800" cy="18338800"/>
          </a:xfrm>
          <a:prstGeom prst="donut">
            <a:avLst>
              <a:gd name="adj" fmla="val 10841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F13B9B8-7374-4FAB-A324-69C86FA48644}"/>
              </a:ext>
            </a:extLst>
          </p:cNvPr>
          <p:cNvSpPr/>
          <p:nvPr/>
        </p:nvSpPr>
        <p:spPr>
          <a:xfrm>
            <a:off x="3832123" y="1165123"/>
            <a:ext cx="4527754" cy="45277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FB08D9-C5D5-4C36-9649-3442A5A9F0CB}"/>
              </a:ext>
            </a:extLst>
          </p:cNvPr>
          <p:cNvGrpSpPr/>
          <p:nvPr/>
        </p:nvGrpSpPr>
        <p:grpSpPr>
          <a:xfrm>
            <a:off x="3077391" y="2125608"/>
            <a:ext cx="6037230" cy="2878082"/>
            <a:chOff x="3077391" y="2125608"/>
            <a:chExt cx="6037230" cy="287808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9DE56A0-04B3-4BBB-A11B-7DCF0B19B170}"/>
                </a:ext>
              </a:extLst>
            </p:cNvPr>
            <p:cNvSpPr txBox="1"/>
            <p:nvPr/>
          </p:nvSpPr>
          <p:spPr>
            <a:xfrm>
              <a:off x="3636839" y="2125608"/>
              <a:ext cx="4918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b="1" dirty="0">
                  <a:solidFill>
                    <a:schemeClr val="bg1"/>
                  </a:solidFill>
                  <a:latin typeface="Ubuntu" panose="020B0504030602030204"/>
                </a:rPr>
                <a:t>Ready to </a:t>
              </a:r>
              <a:r>
                <a:rPr lang="en-GB" sz="6000" b="1" dirty="0" smtClean="0">
                  <a:solidFill>
                    <a:schemeClr val="bg1"/>
                  </a:solidFill>
                  <a:latin typeface="Ubuntu" panose="020B0504030602030204"/>
                </a:rPr>
                <a:t>take</a:t>
              </a:r>
              <a:endParaRPr lang="id-ID" sz="6000" b="1" dirty="0">
                <a:solidFill>
                  <a:schemeClr val="bg1"/>
                </a:solidFill>
                <a:effectLst>
                  <a:outerShdw dist="38100" algn="l" rotWithShape="0">
                    <a:prstClr val="black">
                      <a:alpha val="25000"/>
                    </a:prstClr>
                  </a:outerShdw>
                </a:effectLst>
                <a:latin typeface="Ubuntu" panose="020B0504030602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0A3ECB-308F-41C8-BDE5-0AEE0C1AB1FF}"/>
                </a:ext>
              </a:extLst>
            </p:cNvPr>
            <p:cNvSpPr txBox="1"/>
            <p:nvPr/>
          </p:nvSpPr>
          <p:spPr>
            <a:xfrm>
              <a:off x="3077391" y="3084126"/>
              <a:ext cx="60372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b="1" dirty="0">
                  <a:solidFill>
                    <a:schemeClr val="bg1"/>
                  </a:solidFill>
                  <a:latin typeface="Ubuntu" panose="020B0504030602030204"/>
                </a:rPr>
                <a:t>advantage of this</a:t>
              </a:r>
              <a:endParaRPr lang="id-ID" sz="6000" b="1" dirty="0">
                <a:solidFill>
                  <a:schemeClr val="bg1"/>
                </a:solidFill>
                <a:effectLst>
                  <a:outerShdw dist="38100" algn="l" rotWithShape="0">
                    <a:prstClr val="black">
                      <a:alpha val="25000"/>
                    </a:prstClr>
                  </a:outerShdw>
                </a:effectLst>
                <a:latin typeface="Ubuntu" panose="020B0504030602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C1D566-6862-4162-B0E1-D0F0AC4D8E1B}"/>
                </a:ext>
              </a:extLst>
            </p:cNvPr>
            <p:cNvSpPr txBox="1"/>
            <p:nvPr/>
          </p:nvSpPr>
          <p:spPr>
            <a:xfrm>
              <a:off x="3316042" y="3988027"/>
              <a:ext cx="55242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b="1" dirty="0">
                  <a:solidFill>
                    <a:schemeClr val="bg1"/>
                  </a:solidFill>
                  <a:latin typeface="Ubuntu" panose="020B0504030602030204"/>
                </a:rPr>
                <a:t>game changer?</a:t>
              </a:r>
              <a:endParaRPr lang="id-ID" sz="6000" b="1" dirty="0">
                <a:solidFill>
                  <a:schemeClr val="bg1"/>
                </a:solidFill>
                <a:effectLst>
                  <a:outerShdw dist="38100" algn="l" rotWithShape="0">
                    <a:prstClr val="black">
                      <a:alpha val="25000"/>
                    </a:prstClr>
                  </a:outerShdw>
                </a:effectLst>
                <a:latin typeface="Ubuntu" panose="020B0504030602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2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43" grpId="0" animBg="1"/>
      <p:bldP spid="43" grpId="1" animBg="1"/>
      <p:bldP spid="43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94086-557A-43F1-8BC4-ADB942AC8F6C}"/>
              </a:ext>
            </a:extLst>
          </p:cNvPr>
          <p:cNvSpPr txBox="1"/>
          <p:nvPr/>
        </p:nvSpPr>
        <p:spPr>
          <a:xfrm>
            <a:off x="4065304" y="2096290"/>
            <a:ext cx="45977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Contact Us</a:t>
            </a:r>
            <a:endParaRPr lang="id-ID" sz="6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ADA12-5B1B-4F74-978A-08D7EF93D618}"/>
              </a:ext>
            </a:extLst>
          </p:cNvPr>
          <p:cNvSpPr txBox="1"/>
          <p:nvPr/>
        </p:nvSpPr>
        <p:spPr>
          <a:xfrm>
            <a:off x="3985932" y="2561130"/>
            <a:ext cx="46778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Today</a:t>
            </a:r>
            <a:endParaRPr lang="id-ID" sz="12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A4BCA3-F7FB-434C-A660-96979D2EE5F8}"/>
              </a:ext>
            </a:extLst>
          </p:cNvPr>
          <p:cNvGrpSpPr/>
          <p:nvPr/>
        </p:nvGrpSpPr>
        <p:grpSpPr>
          <a:xfrm>
            <a:off x="7265976" y="1095267"/>
            <a:ext cx="1861814" cy="1855840"/>
            <a:chOff x="4968784" y="2301784"/>
            <a:chExt cx="2261690" cy="22544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BD2DD7-6D77-4AC9-885B-4C697E1482DE}"/>
                </a:ext>
              </a:extLst>
            </p:cNvPr>
            <p:cNvGrpSpPr/>
            <p:nvPr/>
          </p:nvGrpSpPr>
          <p:grpSpPr>
            <a:xfrm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5F551E8-6EC2-4883-9405-C29FB702F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50CA66B-66C3-469E-8F92-31244A48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4FF890-939A-42F5-BA46-851194F3FCC7}"/>
                </a:ext>
              </a:extLst>
            </p:cNvPr>
            <p:cNvGrpSpPr/>
            <p:nvPr/>
          </p:nvGrpSpPr>
          <p:grpSpPr>
            <a:xfrm rot="16200000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BBA5F61-E86E-4254-B6EF-5D51E65E6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C49C5E-52CD-44EF-9834-51AFDC1C12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43AE829-A124-43C7-857E-698D27A49664}"/>
                </a:ext>
              </a:extLst>
            </p:cNvPr>
            <p:cNvGrpSpPr/>
            <p:nvPr/>
          </p:nvGrpSpPr>
          <p:grpSpPr>
            <a:xfrm rot="4373443">
              <a:off x="6096000" y="2301785"/>
              <a:ext cx="0" cy="2254432"/>
              <a:chOff x="6096000" y="2272937"/>
              <a:chExt cx="0" cy="2254432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7C06B4E-A66A-4DF7-A141-65E19F8A8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1E0E420-95EF-4BFE-94D5-2A8759932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E725D-DAB9-451D-AA74-8BE0AAB8FA1F}"/>
                </a:ext>
              </a:extLst>
            </p:cNvPr>
            <p:cNvGrpSpPr/>
            <p:nvPr/>
          </p:nvGrpSpPr>
          <p:grpSpPr>
            <a:xfrm rot="3346288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333959B-1D33-4A34-B5B8-15CDB52646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F28BB7D-68B5-43FA-904B-9763E383E9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350571-E6C1-4D86-826C-76758C6E782D}"/>
                </a:ext>
              </a:extLst>
            </p:cNvPr>
            <p:cNvGrpSpPr/>
            <p:nvPr/>
          </p:nvGrpSpPr>
          <p:grpSpPr>
            <a:xfrm rot="2341343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BE911E-C3A6-484E-BC45-C2D473E46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49E7B0D-B13B-43ED-B0C8-C9D5F68CB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38D737-74A8-440C-8F6A-F9D789EFBE6C}"/>
                </a:ext>
              </a:extLst>
            </p:cNvPr>
            <p:cNvGrpSpPr/>
            <p:nvPr/>
          </p:nvGrpSpPr>
          <p:grpSpPr>
            <a:xfrm rot="1262200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24B6AE8-E9BC-4900-A5E9-CFFB1A2BF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736BD02-38D7-4192-8871-2FD48D60EC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C8EDB60-D748-4392-A7E9-CFDC0DB686D7}"/>
                </a:ext>
              </a:extLst>
            </p:cNvPr>
            <p:cNvGrpSpPr/>
            <p:nvPr/>
          </p:nvGrpSpPr>
          <p:grpSpPr>
            <a:xfrm rot="20417414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730EEDD-9B00-47BD-BB1A-B2C7E4A0D1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05ED438-81B1-4789-A59E-3428ACCF5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628F2D-0A26-4FBD-AB52-CB98241716D1}"/>
                </a:ext>
              </a:extLst>
            </p:cNvPr>
            <p:cNvGrpSpPr/>
            <p:nvPr/>
          </p:nvGrpSpPr>
          <p:grpSpPr>
            <a:xfrm rot="19262708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3FDA56F-DA88-495D-8444-B3C9E6FA64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76EFD07-8445-4B3F-998F-DD8EFCD372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0708298-6011-40FF-921D-116F9267C455}"/>
                </a:ext>
              </a:extLst>
            </p:cNvPr>
            <p:cNvGrpSpPr/>
            <p:nvPr/>
          </p:nvGrpSpPr>
          <p:grpSpPr>
            <a:xfrm rot="18257763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4D0565D-6059-405C-9DD6-8384F8209B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52486F4-C916-4E5B-98F5-7C9FA97AE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D9D9F0-1BC0-4484-BE35-F1348CFAE04D}"/>
                </a:ext>
              </a:extLst>
            </p:cNvPr>
            <p:cNvGrpSpPr/>
            <p:nvPr/>
          </p:nvGrpSpPr>
          <p:grpSpPr>
            <a:xfrm rot="17178620">
              <a:off x="6103258" y="2309044"/>
              <a:ext cx="0" cy="2254432"/>
              <a:chOff x="6096000" y="2272937"/>
              <a:chExt cx="0" cy="225443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104AB8-0FD1-4DA8-A378-B42E725B9D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BE02159-79AA-468B-819F-8F592EF85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CB81F4-C6F2-489C-85AA-E1F5521B9AAA}"/>
              </a:ext>
            </a:extLst>
          </p:cNvPr>
          <p:cNvGrpSpPr/>
          <p:nvPr/>
        </p:nvGrpSpPr>
        <p:grpSpPr>
          <a:xfrm>
            <a:off x="3244645" y="3904610"/>
            <a:ext cx="1613130" cy="1607954"/>
            <a:chOff x="4968784" y="2301784"/>
            <a:chExt cx="2261690" cy="225443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7F63DF-0BA2-4AF0-AAB0-C029F2382EB1}"/>
                </a:ext>
              </a:extLst>
            </p:cNvPr>
            <p:cNvGrpSpPr/>
            <p:nvPr/>
          </p:nvGrpSpPr>
          <p:grpSpPr>
            <a:xfrm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57AE5A4-5280-4DDD-8251-C87309854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21FEAC4-D63A-490A-B4E2-E24C167F6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A25661E-1C98-45F3-A514-FE021B63CE64}"/>
                </a:ext>
              </a:extLst>
            </p:cNvPr>
            <p:cNvGrpSpPr/>
            <p:nvPr/>
          </p:nvGrpSpPr>
          <p:grpSpPr>
            <a:xfrm rot="16200000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60A40FE-E1DE-4796-B5BB-8290D9A8B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19B6E1D-A1FC-4208-91C5-06156124B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4B6A04-5DD7-4931-BA80-548FD2A479C7}"/>
                </a:ext>
              </a:extLst>
            </p:cNvPr>
            <p:cNvGrpSpPr/>
            <p:nvPr/>
          </p:nvGrpSpPr>
          <p:grpSpPr>
            <a:xfrm rot="4373443">
              <a:off x="6096000" y="2301785"/>
              <a:ext cx="0" cy="2254432"/>
              <a:chOff x="6096000" y="2272937"/>
              <a:chExt cx="0" cy="2254432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3D49747-0B1A-4416-B8C9-D6FA89D37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8340CF0-0B02-4611-B1EE-20505239A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159E5C9-8E82-4001-BC1B-3805A5624687}"/>
                </a:ext>
              </a:extLst>
            </p:cNvPr>
            <p:cNvGrpSpPr/>
            <p:nvPr/>
          </p:nvGrpSpPr>
          <p:grpSpPr>
            <a:xfrm rot="3346288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4650DC3-EDD6-45B4-8C0F-534A32AE4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B8414BC-97C6-45AE-B111-B99899B9D9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4C9F8B6-A3B4-45AF-A903-4CC195EC8080}"/>
                </a:ext>
              </a:extLst>
            </p:cNvPr>
            <p:cNvGrpSpPr/>
            <p:nvPr/>
          </p:nvGrpSpPr>
          <p:grpSpPr>
            <a:xfrm rot="2341343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ACCB013-BA48-454F-8536-DA31753E67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9371125-D4D9-4967-BB8C-92D075F48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E91BD14-EDD4-4E85-A6A1-98E5B1245CDC}"/>
                </a:ext>
              </a:extLst>
            </p:cNvPr>
            <p:cNvGrpSpPr/>
            <p:nvPr/>
          </p:nvGrpSpPr>
          <p:grpSpPr>
            <a:xfrm rot="1262200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10B11E0-44B6-483F-B8EC-E62E5F254C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9531FDD-9745-4BEC-A54D-460EE81F8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A0AD66F-70E6-4FE6-8FAF-A5F681C23F26}"/>
                </a:ext>
              </a:extLst>
            </p:cNvPr>
            <p:cNvGrpSpPr/>
            <p:nvPr/>
          </p:nvGrpSpPr>
          <p:grpSpPr>
            <a:xfrm rot="20417414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6737BB8-0C57-4A36-8867-969C3F59D1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03E7069-0DD2-4C83-ABA0-9EDB946F7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C712CE-4080-40B1-97A0-7955144A23C7}"/>
                </a:ext>
              </a:extLst>
            </p:cNvPr>
            <p:cNvGrpSpPr/>
            <p:nvPr/>
          </p:nvGrpSpPr>
          <p:grpSpPr>
            <a:xfrm rot="19262708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DB848F5-C56E-49B9-B750-F1A9BAF8E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B9C46B4-5151-4230-B26F-BED11A25BB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499CB64-61B5-4ACF-8ACE-D787896C3A71}"/>
                </a:ext>
              </a:extLst>
            </p:cNvPr>
            <p:cNvGrpSpPr/>
            <p:nvPr/>
          </p:nvGrpSpPr>
          <p:grpSpPr>
            <a:xfrm rot="18257763">
              <a:off x="6096000" y="2301784"/>
              <a:ext cx="0" cy="2254432"/>
              <a:chOff x="6096000" y="2272937"/>
              <a:chExt cx="0" cy="2254432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91A5602-6DFF-4B1D-B41B-F59EFD4C1C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200DAB8-2C6C-4910-A651-A9B2A6440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7A151D8-5B3A-4618-A7EE-469E7CA02742}"/>
                </a:ext>
              </a:extLst>
            </p:cNvPr>
            <p:cNvGrpSpPr/>
            <p:nvPr/>
          </p:nvGrpSpPr>
          <p:grpSpPr>
            <a:xfrm rot="17178620">
              <a:off x="6103258" y="2309044"/>
              <a:ext cx="0" cy="2254432"/>
              <a:chOff x="6096000" y="2272937"/>
              <a:chExt cx="0" cy="2254432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8CAB182-59BB-414A-AEB0-08428F5C4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272937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6EAFCE-CF72-4313-B8AE-25335FB588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014651"/>
                <a:ext cx="0" cy="51271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52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544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1C972F2-11C3-43DC-9BA8-769A9AEBBD6A}"/>
              </a:ext>
            </a:extLst>
          </p:cNvPr>
          <p:cNvSpPr/>
          <p:nvPr/>
        </p:nvSpPr>
        <p:spPr>
          <a:xfrm>
            <a:off x="8735379" y="3316669"/>
            <a:ext cx="575188" cy="575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005433" y="2462152"/>
            <a:ext cx="40350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videos are your</a:t>
            </a:r>
            <a:endParaRPr lang="id-ID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7204196" y="2966041"/>
            <a:ext cx="3613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best shot</a:t>
            </a:r>
            <a:endParaRPr lang="id-ID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4" y="1647856"/>
            <a:ext cx="5784814" cy="3337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66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4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2"/>
          <p:bldP spid="10" grpId="0"/>
          <p:bldP spid="10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4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xit" presetSubtype="2" decel="100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7" grpId="0"/>
          <p:bldP spid="7" grpId="2"/>
          <p:bldP spid="10" grpId="0"/>
          <p:bldP spid="10" grpId="2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411BDA-907A-457B-B6B3-0B5CEF36FE32}"/>
              </a:ext>
            </a:extLst>
          </p:cNvPr>
          <p:cNvSpPr txBox="1"/>
          <p:nvPr/>
        </p:nvSpPr>
        <p:spPr>
          <a:xfrm>
            <a:off x="4189136" y="2424620"/>
            <a:ext cx="37481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Secret</a:t>
            </a:r>
            <a:endParaRPr lang="id-ID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19" y="2176724"/>
            <a:ext cx="6887523" cy="2700634"/>
          </a:xfrm>
          <a:prstGeom prst="round2DiagRect">
            <a:avLst>
              <a:gd name="adj1" fmla="val 16667"/>
              <a:gd name="adj2" fmla="val 1610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3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D464074-B972-4055-8C7E-52AA4434CABD}"/>
              </a:ext>
            </a:extLst>
          </p:cNvPr>
          <p:cNvSpPr/>
          <p:nvPr/>
        </p:nvSpPr>
        <p:spPr>
          <a:xfrm>
            <a:off x="-1228725" y="-3895725"/>
            <a:ext cx="14649450" cy="1464945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95CFEE52-8B60-4F54-B4F7-2623BD04506C}"/>
              </a:ext>
            </a:extLst>
          </p:cNvPr>
          <p:cNvSpPr/>
          <p:nvPr/>
        </p:nvSpPr>
        <p:spPr>
          <a:xfrm>
            <a:off x="4384040" y="1717040"/>
            <a:ext cx="3423920" cy="3423920"/>
          </a:xfrm>
          <a:prstGeom prst="donut">
            <a:avLst>
              <a:gd name="adj" fmla="val 172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9FA3F500-F4BE-475A-88C8-86DBAAE0CC56}"/>
              </a:ext>
            </a:extLst>
          </p:cNvPr>
          <p:cNvSpPr/>
          <p:nvPr/>
        </p:nvSpPr>
        <p:spPr>
          <a:xfrm>
            <a:off x="4384040" y="1717040"/>
            <a:ext cx="3423920" cy="3423920"/>
          </a:xfrm>
          <a:prstGeom prst="donut">
            <a:avLst>
              <a:gd name="adj" fmla="val 1726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18AB10-3267-4E52-A666-59F378F7D490}"/>
              </a:ext>
            </a:extLst>
          </p:cNvPr>
          <p:cNvSpPr/>
          <p:nvPr/>
        </p:nvSpPr>
        <p:spPr>
          <a:xfrm>
            <a:off x="4379170" y="1717040"/>
            <a:ext cx="3423920" cy="3423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E09B37-D21A-48DB-B61C-FB1CA2D90D0F}"/>
              </a:ext>
            </a:extLst>
          </p:cNvPr>
          <p:cNvSpPr txBox="1"/>
          <p:nvPr/>
        </p:nvSpPr>
        <p:spPr>
          <a:xfrm>
            <a:off x="2298686" y="2795245"/>
            <a:ext cx="7598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  <a:effectLst>
                  <a:outerShdw dist="38100" dir="3000000" algn="l" rotWithShape="0">
                    <a:prstClr val="black">
                      <a:alpha val="25000"/>
                    </a:prstClr>
                  </a:outerShdw>
                </a:effectLst>
                <a:latin typeface="Ubuntu" panose="020B0504030602030204" pitchFamily="34" charset="0"/>
              </a:rPr>
              <a:t>Video Marketing</a:t>
            </a:r>
            <a:endParaRPr lang="id-ID" sz="8000" b="1" dirty="0">
              <a:solidFill>
                <a:schemeClr val="bg1"/>
              </a:solidFill>
              <a:effectLst>
                <a:outerShdw dist="38100" dir="3000000" algn="l" rotWithShape="0">
                  <a:prstClr val="black">
                    <a:alpha val="25000"/>
                  </a:prstClr>
                </a:outerShdw>
              </a:effectLst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2" animBg="1"/>
      <p:bldP spid="39" grpId="3" animBg="1"/>
      <p:bldP spid="40" grpId="0"/>
      <p:bldP spid="40" grpId="1"/>
      <p:bldP spid="4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63" y="1772130"/>
            <a:ext cx="3343773" cy="200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19D4358E-599C-49C7-94E9-144D5BE4E9A7}"/>
              </a:ext>
            </a:extLst>
          </p:cNvPr>
          <p:cNvSpPr/>
          <p:nvPr/>
        </p:nvSpPr>
        <p:spPr>
          <a:xfrm>
            <a:off x="6734377" y="754189"/>
            <a:ext cx="4042147" cy="4042147"/>
          </a:xfrm>
          <a:prstGeom prst="ellipse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E62EC6-6F46-468D-868B-3D26275A6260}"/>
              </a:ext>
            </a:extLst>
          </p:cNvPr>
          <p:cNvSpPr txBox="1"/>
          <p:nvPr/>
        </p:nvSpPr>
        <p:spPr>
          <a:xfrm>
            <a:off x="1245338" y="3194945"/>
            <a:ext cx="42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Videos convert</a:t>
            </a:r>
            <a:endParaRPr lang="id-ID" sz="4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1088664" y="3478408"/>
            <a:ext cx="4786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much more than </a:t>
            </a:r>
            <a:endParaRPr lang="id-ID" sz="4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E62EC6-6F46-468D-868B-3D26275A6260}"/>
              </a:ext>
            </a:extLst>
          </p:cNvPr>
          <p:cNvSpPr txBox="1"/>
          <p:nvPr/>
        </p:nvSpPr>
        <p:spPr>
          <a:xfrm>
            <a:off x="6906703" y="2899138"/>
            <a:ext cx="3913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Other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content</a:t>
            </a:r>
            <a:endParaRPr lang="id-ID" sz="2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7A139C-B2E7-4F88-BC31-B349CBF0B220}"/>
              </a:ext>
            </a:extLst>
          </p:cNvPr>
          <p:cNvSpPr txBox="1"/>
          <p:nvPr/>
        </p:nvSpPr>
        <p:spPr>
          <a:xfrm>
            <a:off x="6247869" y="3182601"/>
            <a:ext cx="5230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delivery medium</a:t>
            </a:r>
            <a:endParaRPr lang="id-ID" sz="21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3" y="1940863"/>
            <a:ext cx="5446926" cy="3406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1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2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64" presetClass="path" presetSubtype="0" fill="hold" grpId="2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70833E-6 1.11111E-6 L -2.70833E-6 -0.05741 " pathEditMode="relative" rAng="0" ptsTypes="AA" p14:bounceEnd="60000">
                                          <p:cBhvr>
                                            <p:cTn id="1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64" presetClass="path" presetSubtype="0" fill="hold" grpId="2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125E-6 -3.33333E-6 L -3.125E-6 -0.0574 " pathEditMode="relative" rAng="0" ptsTypes="AA" p14:bounceEnd="60000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2" animBg="1"/>
          <p:bldP spid="55" grpId="3" animBg="1"/>
          <p:bldP spid="60" grpId="0"/>
          <p:bldP spid="60" grpId="1"/>
          <p:bldP spid="60" grpId="2"/>
          <p:bldP spid="60" grpId="3"/>
          <p:bldP spid="61" grpId="0"/>
          <p:bldP spid="61" grpId="1"/>
          <p:bldP spid="61" grpId="2"/>
          <p:bldP spid="62" grpId="0"/>
          <p:bldP spid="62" grpId="1"/>
          <p:bldP spid="62" grpId="2"/>
          <p:bldP spid="63" grpId="0"/>
          <p:bldP spid="6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2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64" presetClass="pat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70833E-6 1.11111E-6 L -2.70833E-6 -0.05741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64" presetClass="path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125E-6 -3.33333E-6 L -3.125E-6 -0.0574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2" animBg="1"/>
          <p:bldP spid="55" grpId="3" animBg="1"/>
          <p:bldP spid="60" grpId="0"/>
          <p:bldP spid="60" grpId="1"/>
          <p:bldP spid="60" grpId="2"/>
          <p:bldP spid="60" grpId="3"/>
          <p:bldP spid="61" grpId="0"/>
          <p:bldP spid="61" grpId="1"/>
          <p:bldP spid="61" grpId="2"/>
          <p:bldP spid="62" grpId="0"/>
          <p:bldP spid="62" grpId="1"/>
          <p:bldP spid="62" grpId="2"/>
          <p:bldP spid="63" grpId="0"/>
          <p:bldP spid="63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80" y="507581"/>
            <a:ext cx="2619375" cy="500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8" y="676021"/>
            <a:ext cx="3956239" cy="2789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94" y="2514599"/>
            <a:ext cx="5622218" cy="3125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6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B3736C-4AF5-4CAF-8C4F-7E291E8F1F13}"/>
              </a:ext>
            </a:extLst>
          </p:cNvPr>
          <p:cNvSpPr txBox="1"/>
          <p:nvPr/>
        </p:nvSpPr>
        <p:spPr>
          <a:xfrm>
            <a:off x="4539772" y="3676418"/>
            <a:ext cx="3028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rPr>
              <a:t>is VIDEO</a:t>
            </a:r>
            <a:endParaRPr lang="id-ID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/>
            </a:endParaRP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D02BCE2-99AE-4D13-B0BB-124E9BF323F3}"/>
              </a:ext>
            </a:extLst>
          </p:cNvPr>
          <p:cNvSpPr/>
          <p:nvPr/>
        </p:nvSpPr>
        <p:spPr>
          <a:xfrm>
            <a:off x="0" y="-63501"/>
            <a:ext cx="12192000" cy="3735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A312E1-9E31-4D5E-9668-F7E6CCD07D5F}"/>
              </a:ext>
            </a:extLst>
          </p:cNvPr>
          <p:cNvGrpSpPr/>
          <p:nvPr/>
        </p:nvGrpSpPr>
        <p:grpSpPr>
          <a:xfrm>
            <a:off x="3439694" y="2663951"/>
            <a:ext cx="5312611" cy="1625498"/>
            <a:chOff x="3439695" y="2539927"/>
            <a:chExt cx="5312611" cy="16254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345398-CD3F-40A2-AD88-62E113617938}"/>
                </a:ext>
              </a:extLst>
            </p:cNvPr>
            <p:cNvSpPr txBox="1"/>
            <p:nvPr/>
          </p:nvSpPr>
          <p:spPr>
            <a:xfrm>
              <a:off x="4286499" y="3334428"/>
              <a:ext cx="35349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" panose="020B0504030602030204"/>
                </a:rPr>
                <a:t>your answer</a:t>
              </a:r>
              <a:endParaRPr lang="id-ID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810FD7-08B7-46D3-AB32-8239E10A9E55}"/>
                </a:ext>
              </a:extLst>
            </p:cNvPr>
            <p:cNvGrpSpPr/>
            <p:nvPr/>
          </p:nvGrpSpPr>
          <p:grpSpPr>
            <a:xfrm>
              <a:off x="3439695" y="2539927"/>
              <a:ext cx="5312611" cy="876373"/>
              <a:chOff x="3439695" y="3429000"/>
              <a:chExt cx="5312611" cy="8763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C4BC96-9DED-4491-AB23-D29A350568AF}"/>
                  </a:ext>
                </a:extLst>
              </p:cNvPr>
              <p:cNvSpPr txBox="1"/>
              <p:nvPr/>
            </p:nvSpPr>
            <p:spPr>
              <a:xfrm>
                <a:off x="3924219" y="3449756"/>
                <a:ext cx="42595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" panose="020B0504030602030204"/>
                  </a:rPr>
                  <a:t>100% certainty</a:t>
                </a:r>
                <a:endParaRPr lang="id-ID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" panose="020B0504030602030204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476BD12-E767-4450-94AE-C351B47E7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695" y="3429000"/>
                <a:ext cx="5312611" cy="0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DECC3D0-0D3D-4627-848D-FD286B986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695" y="4305373"/>
                <a:ext cx="5312611" cy="0"/>
              </a:xfrm>
              <a:prstGeom prst="line">
                <a:avLst/>
              </a:prstGeom>
              <a:ln w="476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29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-0.09097 " pathEditMode="relative" rAng="0" ptsTypes="AA" p14:bounceEnd="44000">
                                          <p:cBhvr>
                                            <p:cTn id="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48148E-6 L 0 -0.09097 " pathEditMode="relative" rAng="0" ptsTypes="AA">
                                          <p:cBhvr>
                                            <p:cTn id="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1|0.2|0.1|0.2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1|0.2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|0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314</Words>
  <Application>Microsoft Office PowerPoint</Application>
  <PresentationFormat>Widescreen</PresentationFormat>
  <Paragraphs>133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Maghfur Amin</dc:creator>
  <cp:lastModifiedBy>Roland</cp:lastModifiedBy>
  <cp:revision>196</cp:revision>
  <dcterms:created xsi:type="dcterms:W3CDTF">2017-12-20T03:07:15Z</dcterms:created>
  <dcterms:modified xsi:type="dcterms:W3CDTF">2019-04-20T09:59:19Z</dcterms:modified>
</cp:coreProperties>
</file>